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58" r:id="rId2"/>
    <p:sldId id="349" r:id="rId3"/>
    <p:sldId id="391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92" r:id="rId12"/>
    <p:sldId id="393" r:id="rId13"/>
    <p:sldId id="394" r:id="rId14"/>
    <p:sldId id="395" r:id="rId15"/>
    <p:sldId id="396" r:id="rId16"/>
    <p:sldId id="397" r:id="rId17"/>
    <p:sldId id="385" r:id="rId18"/>
    <p:sldId id="386" r:id="rId19"/>
    <p:sldId id="387" r:id="rId20"/>
    <p:sldId id="388" r:id="rId21"/>
    <p:sldId id="389" r:id="rId22"/>
    <p:sldId id="390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BF331-8160-4677-A692-57AC84B26B1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592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E7D6E-0581-4C45-B5DD-D8AD302C71D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873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266022-818F-46CA-9DA7-DB60B0C3D20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7242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F00C4B-0FD2-49D2-9355-E1B850DB6D6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77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DEE7C6-B338-4FB8-B7D7-C011402E140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845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07532B-7B9C-4C4C-9B83-0F974A763D8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232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258D3-E8D3-41F7-AD99-7946BD917B8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7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191AE-2420-408D-94CC-55080D4386A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3494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9C3C8E-2862-4BD5-9C60-7C3039C4B997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599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EDB24C-07DA-45DC-B39E-126718CE3BA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157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D058A8-211F-4345-972E-56A44F2A9C7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7989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B4222-F535-4083-943B-BDBF1882607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959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E69E0C-CAEE-4419-ABDE-783F45AC719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099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22E52F-7048-4348-BAB4-AF3B03DABCD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3879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18708-5D88-4027-9E2D-6D767E92D496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5706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A1F65D-F12B-450E-AF69-179D5F8F68D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5893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20111C-1FE0-4AF5-A008-A377512E935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046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15272-8C98-4D51-BA4D-C476FF5F4FBA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4390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3FB9EC-7F4E-499D-8163-8BFACFF2841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6523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AFB526-2D2B-4DA2-8C83-C54445E51C2F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3133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B09D28-F970-4347-83B0-1BC6F591A955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67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E9237-6A83-4A0E-B635-ACEE0717130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9050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290DC-D640-4985-8CF8-616FAE3A766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210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6047B-AB29-4055-A6F9-E991231E1208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9685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0E257-5891-40FE-A2CA-9CDF20F99176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5206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D6170-259D-4490-B2E1-638B8B75B950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2684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78D1B9-E1B6-4B3F-B770-5794E4AC12D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354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B61D63-E376-4520-BA29-1769E140406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92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5A75F5-AA53-496B-981D-5127ADC5BD0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595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EE77DA-5F55-4A6C-8E52-32DFCDA83F1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836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77145-8F4A-4D3E-B103-9104CDEFCB5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821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6BDA9-089D-475B-A4B0-619A1D937D5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346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306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10: Per Unit, Three-Phase Transformers, Load and Generators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Example, cont’d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1438275"/>
            <a:ext cx="7204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convert back to actual values just multiply the</a:t>
            </a:r>
          </a:p>
          <a:p>
            <a:pPr eaLnBrk="1" hangingPunct="1"/>
            <a:r>
              <a:rPr lang="en-US" altLang="en-US" sz="2800" dirty="0"/>
              <a:t> per unit values by their per unit base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09097"/>
              </p:ext>
            </p:extLst>
          </p:nvPr>
        </p:nvGraphicFramePr>
        <p:xfrm>
          <a:off x="457200" y="2819400"/>
          <a:ext cx="80518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4" imgW="8051800" imgH="3378200" progId="Equation.DSMT4">
                  <p:embed/>
                </p:oleObj>
              </mc:Choice>
              <mc:Fallback>
                <p:oleObj name="Equation" r:id="rId4" imgW="8051800" imgH="337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80518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Per 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001000" cy="19050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Pick a </a:t>
            </a:r>
            <a:r>
              <a:rPr lang="en-US" altLang="en-US" dirty="0" smtClean="0">
                <a:solidFill>
                  <a:srgbClr val="FF3300"/>
                </a:solidFill>
              </a:rPr>
              <a:t>3</a:t>
            </a:r>
            <a:r>
              <a:rPr lang="en-US" altLang="en-US" dirty="0" smtClean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altLang="en-US" dirty="0" smtClean="0"/>
              <a:t> VA base for the entire system,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Pick a voltage base for each different voltage level, V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. </a:t>
            </a:r>
            <a:r>
              <a:rPr lang="en-US" altLang="en-US" dirty="0" smtClean="0">
                <a:solidFill>
                  <a:srgbClr val="FF3300"/>
                </a:solidFill>
              </a:rPr>
              <a:t>Voltages are line to line</a:t>
            </a:r>
            <a:r>
              <a:rPr lang="en-US" altLang="en-US" dirty="0" smtClean="0"/>
              <a:t>. 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Calculate the impedance base</a:t>
            </a:r>
          </a:p>
          <a:p>
            <a:pPr marL="533400" indent="-533400" eaLnBrk="1" hangingPunct="1"/>
            <a:endParaRPr lang="en-US" altLang="en-US" baseline="-25000" dirty="0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57200" y="1280160"/>
            <a:ext cx="7431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Procedure is very similar to 1</a:t>
            </a:r>
            <a:r>
              <a:rPr lang="en-US" altLang="en-US" sz="2800" dirty="0">
                <a:latin typeface="Symbol" pitchFamily="18" charset="2"/>
              </a:rPr>
              <a:t>f</a:t>
            </a:r>
            <a:r>
              <a:rPr lang="en-US" altLang="en-US" sz="2800" dirty="0"/>
              <a:t> except we use a 3</a:t>
            </a:r>
            <a:r>
              <a:rPr lang="en-US" altLang="en-US" sz="2800" dirty="0">
                <a:latin typeface="Symbol" pitchFamily="18" charset="2"/>
              </a:rPr>
              <a:t>f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sz="2800" dirty="0"/>
              <a:t>VA base, and use line to line voltage bases</a:t>
            </a: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7378700" y="24384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4" imgW="520700" imgH="508000" progId="Equation.DSMT4">
                  <p:embed/>
                </p:oleObj>
              </mc:Choice>
              <mc:Fallback>
                <p:oleObj name="Equation" r:id="rId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4384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23114"/>
              </p:ext>
            </p:extLst>
          </p:nvPr>
        </p:nvGraphicFramePr>
        <p:xfrm>
          <a:off x="838200" y="4495800"/>
          <a:ext cx="5334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6" imgW="4940300" imgH="1079500" progId="Equation.DSMT4">
                  <p:embed/>
                </p:oleObj>
              </mc:Choice>
              <mc:Fallback>
                <p:oleObj name="Equation" r:id="rId6" imgW="49403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53340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8148638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Exactly the same impedance bases as with single phase!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Per Unit, cont'd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altLang="en-US" dirty="0" smtClean="0"/>
              <a:t>Calculate the current base, I</a:t>
            </a:r>
            <a:r>
              <a:rPr lang="en-US" altLang="en-US" baseline="-25000" dirty="0" smtClean="0"/>
              <a:t>B</a:t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r>
              <a:rPr lang="en-US" altLang="en-US" baseline="-25000" dirty="0" smtClean="0"/>
              <a:t/>
            </a:r>
            <a:br>
              <a:rPr lang="en-US" altLang="en-US" baseline="-25000" dirty="0" smtClean="0"/>
            </a:br>
            <a:endParaRPr lang="en-US" altLang="en-US" baseline="-25000" dirty="0" smtClean="0"/>
          </a:p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altLang="en-US" dirty="0" smtClean="0"/>
              <a:t>Convert actual values to per unit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24000" y="2286000"/>
          <a:ext cx="6235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4" imgW="6235700" imgH="1079500" progId="Equation.DSMT4">
                  <p:embed/>
                </p:oleObj>
              </mc:Choice>
              <mc:Fallback>
                <p:oleObj name="Equation" r:id="rId4" imgW="62357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62357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3505200"/>
            <a:ext cx="7618413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</a:rPr>
              <a:t>Exactly the same current bases as with single phase!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Per Unit 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3124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/>
              <a:t>Solve for the current, load voltage and load power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/>
              <a:t>in the previous circuit, assuming a 3</a:t>
            </a:r>
            <a:r>
              <a:rPr lang="en-US" altLang="en-US" dirty="0" smtClean="0">
                <a:latin typeface="Symbol" pitchFamily="18" charset="2"/>
              </a:rPr>
              <a:t>f</a:t>
            </a:r>
            <a:r>
              <a:rPr lang="en-US" altLang="en-US" dirty="0" smtClean="0"/>
              <a:t> power base </a:t>
            </a:r>
            <a:r>
              <a:rPr lang="en-US" altLang="en-US" dirty="0" smtClean="0">
                <a:latin typeface="Times" charset="0"/>
              </a:rPr>
              <a:t>of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Times" charset="0"/>
              </a:rPr>
              <a:t>300 MVA</a:t>
            </a:r>
            <a:r>
              <a:rPr lang="en-US" altLang="en-US" dirty="0" smtClean="0">
                <a:latin typeface="Times" charset="0"/>
              </a:rPr>
              <a:t>, and line to line voltage bases of 13.8 kV,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latin typeface="Times" charset="0"/>
              </a:rPr>
              <a:t>138 kV  and 27.6 kV (square root of 3 larger than the 1</a:t>
            </a:r>
            <a:r>
              <a:rPr lang="en-US" altLang="en-US" dirty="0" smtClean="0">
                <a:latin typeface="Symbol" pitchFamily="18" charset="2"/>
              </a:rPr>
              <a:t>f</a:t>
            </a:r>
            <a:r>
              <a:rPr lang="en-US" altLang="en-US" dirty="0" smtClean="0">
                <a:latin typeface="Times" charset="0"/>
              </a:rPr>
              <a:t> example voltages).  Also assume the generator is Y-connected so its line to line voltage is 13.8 kV.    </a:t>
            </a:r>
          </a:p>
        </p:txBody>
      </p:sp>
      <p:pic>
        <p:nvPicPr>
          <p:cNvPr id="20484" name="Picture 4" descr="Fig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914400" y="4038600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943600" y="4263231"/>
            <a:ext cx="2736647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</a:rPr>
              <a:t>Convert to per unit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</a:rPr>
              <a:t>as before.  Note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</a:rPr>
              <a:t>system is exactly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</a:rPr>
              <a:t>same!  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sz="4000" smtClean="0">
                <a:latin typeface="Symbol" pitchFamily="18" charset="2"/>
              </a:rPr>
              <a:t>f</a:t>
            </a:r>
            <a:r>
              <a:rPr lang="en-US" altLang="en-US" smtClean="0"/>
              <a:t> Per Unit Example, cont'd</a:t>
            </a: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250206827"/>
              </p:ext>
            </p:extLst>
          </p:nvPr>
        </p:nvGraphicFramePr>
        <p:xfrm>
          <a:off x="457200" y="1280160"/>
          <a:ext cx="7810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Equation" r:id="rId4" imgW="7518400" imgH="3594100" progId="Equation.DSMT4">
                  <p:embed/>
                </p:oleObj>
              </mc:Choice>
              <mc:Fallback>
                <p:oleObj name="Equation" r:id="rId4" imgW="7518400" imgH="359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8105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90600" y="5257800"/>
            <a:ext cx="5270500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Again, analysis is exactly the same!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sz="4000" smtClean="0">
                <a:latin typeface="Symbol" pitchFamily="18" charset="2"/>
              </a:rPr>
              <a:t>f</a:t>
            </a:r>
            <a:r>
              <a:rPr lang="en-US" altLang="en-US" smtClean="0"/>
              <a:t> Per Unit Example, cont'd</a:t>
            </a: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268490425"/>
              </p:ext>
            </p:extLst>
          </p:nvPr>
        </p:nvGraphicFramePr>
        <p:xfrm>
          <a:off x="457200" y="2133600"/>
          <a:ext cx="77692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Equation" r:id="rId4" imgW="8051800" imgH="3479800" progId="Equation.DSMT4">
                  <p:embed/>
                </p:oleObj>
              </mc:Choice>
              <mc:Fallback>
                <p:oleObj name="Equation" r:id="rId4" imgW="8051800" imgH="347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7769225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57200" y="1280160"/>
            <a:ext cx="8447087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4"/>
                </a:solidFill>
              </a:rPr>
              <a:t>Differences appear when we convert back to actual values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sz="4000" smtClean="0">
                <a:latin typeface="Symbol" pitchFamily="18" charset="2"/>
              </a:rPr>
              <a:t>f</a:t>
            </a:r>
            <a:r>
              <a:rPr lang="en-US" altLang="en-US" smtClean="0"/>
              <a:t> Per Unit Example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1430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Assume a 3</a:t>
            </a:r>
            <a:r>
              <a:rPr lang="en-US" altLang="en-US" dirty="0" smtClean="0">
                <a:latin typeface="Symbol" pitchFamily="18" charset="2"/>
              </a:rPr>
              <a:t>f</a:t>
            </a:r>
            <a:r>
              <a:rPr lang="en-US" altLang="en-US" dirty="0" smtClean="0"/>
              <a:t> load of 100+j50 MVA with V</a:t>
            </a:r>
            <a:r>
              <a:rPr lang="en-US" altLang="en-US" baseline="-25000" dirty="0" smtClean="0"/>
              <a:t>LL </a:t>
            </a:r>
            <a:r>
              <a:rPr lang="en-US" altLang="en-US" dirty="0" smtClean="0"/>
              <a:t>of 69 kV is connected to a source through the below network:</a:t>
            </a:r>
          </a:p>
        </p:txBody>
      </p:sp>
      <p:pic>
        <p:nvPicPr>
          <p:cNvPr id="23556" name="Picture 4" descr="fig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62" r="2353" b="75906"/>
          <a:stretch>
            <a:fillRect/>
          </a:stretch>
        </p:blipFill>
        <p:spPr bwMode="auto">
          <a:xfrm>
            <a:off x="685800" y="2617120"/>
            <a:ext cx="6492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" y="5248275"/>
            <a:ext cx="704712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What is the supply current and complex power</a:t>
            </a:r>
            <a:r>
              <a:rPr lang="en-US" altLang="en-US" sz="2800" dirty="0" smtClean="0"/>
              <a:t>?</a:t>
            </a:r>
            <a:endParaRPr lang="en-US" altLang="en-US" sz="2800" dirty="0"/>
          </a:p>
          <a:p>
            <a:pPr eaLnBrk="1" hangingPunct="1"/>
            <a:r>
              <a:rPr lang="en-US" altLang="en-US" sz="2800" dirty="0">
                <a:solidFill>
                  <a:srgbClr val="FF3300"/>
                </a:solidFill>
              </a:rPr>
              <a:t>Answer: I=467 amps, S = 103.3 + j76.0 MVA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Unit Change of MVA Base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98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Parameters for equipment are often given using power rating of equipment as the MVA base</a:t>
            </a:r>
          </a:p>
          <a:p>
            <a:pPr eaLnBrk="1" hangingPunct="1"/>
            <a:r>
              <a:rPr lang="en-US" altLang="en-US" dirty="0" smtClean="0"/>
              <a:t>To analyze a system all per unit data must be on a common power base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57671"/>
              </p:ext>
            </p:extLst>
          </p:nvPr>
        </p:nvGraphicFramePr>
        <p:xfrm>
          <a:off x="533400" y="3200400"/>
          <a:ext cx="77343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" name="Equation" r:id="rId4" imgW="7734300" imgH="3378200" progId="Equation.DSMT4">
                  <p:embed/>
                </p:oleObj>
              </mc:Choice>
              <mc:Fallback>
                <p:oleObj name="Equation" r:id="rId4" imgW="7734300" imgH="337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7343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Unit Change of Base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1430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A 54 MVA transformer has a leakage reactance of 3.69%.  What is the reactance on a 100 MVA base?</a:t>
            </a:r>
          </a:p>
          <a:p>
            <a:pPr marL="0" indent="0" eaLnBrk="1" hangingPunct="1"/>
            <a:endParaRPr lang="en-US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10747"/>
              </p:ext>
            </p:extLst>
          </p:nvPr>
        </p:nvGraphicFramePr>
        <p:xfrm>
          <a:off x="685800" y="2514600"/>
          <a:ext cx="461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Equation" r:id="rId4" imgW="4610100" imgH="825500" progId="Equation.DSMT4">
                  <p:embed/>
                </p:oleObj>
              </mc:Choice>
              <mc:Fallback>
                <p:oleObj name="Equation" r:id="rId4" imgW="46101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4610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Transformer Reactance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Transformer reactance is often specified as a percentage, say 10%.  This is a per unit value (divide by 100) on the power base of the transformer.</a:t>
            </a:r>
          </a:p>
          <a:p>
            <a:pPr eaLnBrk="1" hangingPunct="1"/>
            <a:r>
              <a:rPr lang="en-US" altLang="en-US" dirty="0" smtClean="0"/>
              <a:t>Example: A 350 MVA, 230/20 kV transformer has leakage reactance of 10%.  What is 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 value on 100 MVA base?  What is value in ohms (230 kV)?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62276"/>
              </p:ext>
            </p:extLst>
          </p:nvPr>
        </p:nvGraphicFramePr>
        <p:xfrm>
          <a:off x="914400" y="4572000"/>
          <a:ext cx="43053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4" imgW="4305300" imgH="1854200" progId="Equation.DSMT4">
                  <p:embed/>
                </p:oleObj>
              </mc:Choice>
              <mc:Fallback>
                <p:oleObj name="Equation" r:id="rId4" imgW="43053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43053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 2.4, Chapter 6 up to 6.6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4 is due now; HW 5 is 5.31, 5.43, </a:t>
            </a:r>
            <a:r>
              <a:rPr lang="en-US" altLang="en-US" dirty="0" smtClean="0"/>
              <a:t>3.4</a:t>
            </a:r>
            <a:r>
              <a:rPr lang="en-US" altLang="en-US" dirty="0"/>
              <a:t>, 3.10</a:t>
            </a:r>
            <a:r>
              <a:rPr lang="en-US" altLang="en-US" dirty="0" smtClean="0"/>
              <a:t>, 3.14</a:t>
            </a:r>
            <a:r>
              <a:rPr lang="en-US" altLang="en-US" dirty="0"/>
              <a:t>, 3.19, 3.23, </a:t>
            </a:r>
            <a:r>
              <a:rPr lang="en-US" altLang="en-US" dirty="0" smtClean="0"/>
              <a:t>3.60, 6.30 should be done before exam 1</a:t>
            </a: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Exam 1 is Thursday Oct 6 in class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Closed book, closed notes, but you may bring one 8.5 by 11 inch note sheet and standard </a:t>
            </a:r>
            <a:r>
              <a:rPr lang="en-US" altLang="en-US" dirty="0" smtClean="0"/>
              <a:t>calculators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Last name A-M here, N to </a:t>
            </a:r>
            <a:r>
              <a:rPr lang="en-US" altLang="en-US" smtClean="0"/>
              <a:t>Z in ECEB 1013 </a:t>
            </a: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Power Area Scholarships, Awards (Oct 1 deadlines, except Nov 1 for Grainger)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http://energy.ece.illinois.edu/ </a:t>
            </a:r>
            <a:endParaRPr lang="en-US" altLang="en-US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Turn both into Prof Sauer (4046 or 4060)</a:t>
            </a: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Transformers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There are 4 different ways to connect 3</a:t>
            </a:r>
            <a:r>
              <a:rPr lang="en-US" altLang="en-US" dirty="0" smtClean="0">
                <a:latin typeface="Symbol" pitchFamily="18" charset="2"/>
              </a:rPr>
              <a:t>f</a:t>
            </a:r>
            <a:r>
              <a:rPr lang="en-US" altLang="en-US" dirty="0" smtClean="0"/>
              <a:t> transformers</a:t>
            </a:r>
          </a:p>
        </p:txBody>
      </p:sp>
      <p:pic>
        <p:nvPicPr>
          <p:cNvPr id="27652" name="Picture 4" descr="Book5-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5906"/>
          <a:stretch>
            <a:fillRect/>
          </a:stretch>
        </p:blipFill>
        <p:spPr bwMode="auto">
          <a:xfrm>
            <a:off x="1752600" y="2514601"/>
            <a:ext cx="6858000" cy="29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91531" y="1995488"/>
            <a:ext cx="81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Y-Y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19800" y="2022266"/>
            <a:ext cx="81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Symbol" pitchFamily="18" charset="2"/>
              </a:rPr>
              <a:t>D</a:t>
            </a:r>
            <a:r>
              <a:rPr lang="en-US" altLang="en-US" sz="3200" b="1" dirty="0"/>
              <a:t>-</a:t>
            </a:r>
            <a:r>
              <a:rPr lang="en-US" altLang="en-US" sz="3200" b="1" dirty="0">
                <a:latin typeface="Symbol" pitchFamily="18" charset="2"/>
              </a:rPr>
              <a:t>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8115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Usually 3</a:t>
            </a:r>
            <a:r>
              <a:rPr lang="en-US" altLang="en-US" sz="2800" dirty="0">
                <a:latin typeface="Symbol" pitchFamily="18" charset="2"/>
              </a:rPr>
              <a:t>f</a:t>
            </a:r>
            <a:r>
              <a:rPr lang="en-US" altLang="en-US" sz="2800" dirty="0"/>
              <a:t> transformers are constructed so all windings</a:t>
            </a:r>
          </a:p>
          <a:p>
            <a:pPr eaLnBrk="1" hangingPunct="1"/>
            <a:r>
              <a:rPr lang="en-US" altLang="en-US" sz="2800" dirty="0"/>
              <a:t>share a common core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smtClean="0">
                <a:latin typeface="Symbol" pitchFamily="18" charset="2"/>
              </a:rPr>
              <a:t>f</a:t>
            </a:r>
            <a:r>
              <a:rPr lang="en-US" altLang="en-US" smtClean="0"/>
              <a:t> Transformer Interconnections</a:t>
            </a:r>
            <a:endParaRPr lang="en-US" altLang="en-US" smtClean="0">
              <a:latin typeface="Symbol" pitchFamily="18" charset="2"/>
            </a:endParaRPr>
          </a:p>
        </p:txBody>
      </p:sp>
      <p:pic>
        <p:nvPicPr>
          <p:cNvPr id="28675" name="Picture 3" descr="Book5-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5043"/>
          <a:stretch>
            <a:fillRect/>
          </a:stretch>
        </p:blipFill>
        <p:spPr bwMode="auto">
          <a:xfrm>
            <a:off x="1219200" y="2133600"/>
            <a:ext cx="73771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33600" y="1468438"/>
            <a:ext cx="809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Symbol" pitchFamily="18" charset="2"/>
              </a:rPr>
              <a:t>D</a:t>
            </a:r>
            <a:r>
              <a:rPr lang="en-US" altLang="en-US" sz="2800" b="1"/>
              <a:t>-Y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943600" y="1447800"/>
            <a:ext cx="825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Y</a:t>
            </a:r>
            <a:r>
              <a:rPr lang="en-US" altLang="en-US" sz="3200" b="1">
                <a:latin typeface="Arial" charset="0"/>
              </a:rPr>
              <a:t>-</a:t>
            </a:r>
            <a:r>
              <a:rPr lang="en-US" altLang="en-US" sz="3200" b="1">
                <a:latin typeface="Symbol" pitchFamily="18" charset="2"/>
              </a:rPr>
              <a:t>D</a:t>
            </a:r>
            <a:endParaRPr lang="en-US" altLang="en-US" sz="2800" b="1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Y-Y Connection</a:t>
            </a:r>
          </a:p>
        </p:txBody>
      </p:sp>
      <p:pic>
        <p:nvPicPr>
          <p:cNvPr id="29699" name="Picture 3" descr="Fig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 b="69005"/>
          <a:stretch>
            <a:fillRect/>
          </a:stretch>
        </p:blipFill>
        <p:spPr bwMode="auto">
          <a:xfrm>
            <a:off x="457200" y="1447800"/>
            <a:ext cx="66294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13134"/>
              </p:ext>
            </p:extLst>
          </p:nvPr>
        </p:nvGraphicFramePr>
        <p:xfrm>
          <a:off x="457200" y="4800600"/>
          <a:ext cx="67183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Equation" r:id="rId5" imgW="6718300" imgH="1422400" progId="Equation.DSMT4">
                  <p:embed/>
                </p:oleObj>
              </mc:Choice>
              <mc:Fallback>
                <p:oleObj name="Equation" r:id="rId5" imgW="67183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67183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Y-Y Connection: 3</a:t>
            </a:r>
            <a:r>
              <a:rPr lang="en-US" altLang="en-US" sz="4000" smtClean="0">
                <a:latin typeface="Symbol" pitchFamily="18" charset="2"/>
              </a:rPr>
              <a:t>f</a:t>
            </a:r>
            <a:r>
              <a:rPr lang="en-US" altLang="en-US" smtClean="0"/>
              <a:t> Detailed Model</a:t>
            </a:r>
          </a:p>
        </p:txBody>
      </p:sp>
      <p:pic>
        <p:nvPicPr>
          <p:cNvPr id="30723" name="Picture 3" descr="fig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1"/>
          <a:stretch>
            <a:fillRect/>
          </a:stretch>
        </p:blipFill>
        <p:spPr bwMode="auto">
          <a:xfrm>
            <a:off x="457200" y="1280160"/>
            <a:ext cx="69342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Y-Y Connection: Per Phase Model</a:t>
            </a:r>
          </a:p>
        </p:txBody>
      </p:sp>
      <p:pic>
        <p:nvPicPr>
          <p:cNvPr id="31747" name="Picture 3" descr="fig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77631"/>
          <a:stretch>
            <a:fillRect/>
          </a:stretch>
        </p:blipFill>
        <p:spPr bwMode="auto">
          <a:xfrm>
            <a:off x="457200" y="1524000"/>
            <a:ext cx="77724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Per phase analysis of Y-Y connections is exactly the </a:t>
            </a:r>
            <a:br>
              <a:rPr lang="en-US" altLang="en-US" sz="2800" dirty="0"/>
            </a:br>
            <a:r>
              <a:rPr lang="en-US" altLang="en-US" sz="2800" dirty="0"/>
              <a:t>same as analysis of a single phase transformer.</a:t>
            </a:r>
          </a:p>
          <a:p>
            <a:pPr eaLnBrk="1" hangingPunct="1">
              <a:spcBef>
                <a:spcPts val="0"/>
              </a:spcBef>
            </a:pPr>
            <a:endParaRPr lang="en-US" altLang="en-US" sz="1600" dirty="0"/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Y-Y connections are common in transmission systems.</a:t>
            </a:r>
          </a:p>
          <a:p>
            <a:pPr eaLnBrk="1" hangingPunct="1">
              <a:spcBef>
                <a:spcPts val="0"/>
              </a:spcBef>
            </a:pPr>
            <a:endParaRPr lang="en-US" altLang="en-US" sz="1400" dirty="0"/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Key advantages are the ability to ground each side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and there is no phase shift is introduced.  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</a:t>
            </a:r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 Connection</a:t>
            </a:r>
          </a:p>
        </p:txBody>
      </p:sp>
      <p:pic>
        <p:nvPicPr>
          <p:cNvPr id="32771" name="Picture 3" descr="Fig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862" b="71593"/>
          <a:stretch>
            <a:fillRect/>
          </a:stretch>
        </p:blipFill>
        <p:spPr bwMode="auto">
          <a:xfrm>
            <a:off x="457200" y="1447800"/>
            <a:ext cx="7040563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51037"/>
              </p:ext>
            </p:extLst>
          </p:nvPr>
        </p:nvGraphicFramePr>
        <p:xfrm>
          <a:off x="457200" y="4495800"/>
          <a:ext cx="6896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Equation" r:id="rId5" imgW="6896100" imgH="1422400" progId="Equation.DSMT4">
                  <p:embed/>
                </p:oleObj>
              </mc:Choice>
              <mc:Fallback>
                <p:oleObj name="Equation" r:id="rId5" imgW="68961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68961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</a:t>
            </a:r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 Connection: 3</a:t>
            </a:r>
            <a:r>
              <a:rPr lang="en-US" altLang="en-US" sz="4000" smtClean="0">
                <a:latin typeface="Symbol" pitchFamily="18" charset="2"/>
              </a:rPr>
              <a:t>f</a:t>
            </a:r>
            <a:r>
              <a:rPr lang="en-US" altLang="en-US" smtClean="0"/>
              <a:t> Detailed Model</a:t>
            </a:r>
          </a:p>
        </p:txBody>
      </p:sp>
      <p:pic>
        <p:nvPicPr>
          <p:cNvPr id="33795" name="Picture 3" descr="fig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588" r="8235" b="58655"/>
          <a:stretch>
            <a:fillRect/>
          </a:stretch>
        </p:blipFill>
        <p:spPr bwMode="auto">
          <a:xfrm>
            <a:off x="457200" y="1447800"/>
            <a:ext cx="66754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5553075"/>
            <a:ext cx="6859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To use the per phase equivalent we need to use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delta-wye load transformation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</a:t>
            </a:r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 Connection: Per Phase Model</a:t>
            </a:r>
          </a:p>
        </p:txBody>
      </p:sp>
      <p:pic>
        <p:nvPicPr>
          <p:cNvPr id="34819" name="Picture 3" descr="fig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3529" b="73318"/>
          <a:stretch>
            <a:fillRect/>
          </a:stretch>
        </p:blipFill>
        <p:spPr bwMode="auto">
          <a:xfrm>
            <a:off x="457200" y="1371600"/>
            <a:ext cx="7315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4157662"/>
            <a:ext cx="8001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Per phase analysis similar to Y-Y except impedances are decreased by a factor of 3.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/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Key disadvantage is </a:t>
            </a:r>
            <a:r>
              <a:rPr lang="en-US" altLang="en-US" sz="2800" dirty="0">
                <a:latin typeface="Symbol" pitchFamily="18" charset="2"/>
              </a:rPr>
              <a:t>D</a:t>
            </a:r>
            <a:r>
              <a:rPr lang="en-US" altLang="en-US" sz="2800" dirty="0"/>
              <a:t>-</a:t>
            </a:r>
            <a:r>
              <a:rPr lang="en-US" altLang="en-US" sz="2800" dirty="0">
                <a:latin typeface="Symbol" pitchFamily="18" charset="2"/>
              </a:rPr>
              <a:t>D</a:t>
            </a:r>
            <a:r>
              <a:rPr lang="en-US" altLang="en-US" sz="2800" dirty="0"/>
              <a:t> connections can not be grounded; not commonly used.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-Y Connection</a:t>
            </a:r>
          </a:p>
        </p:txBody>
      </p:sp>
      <p:pic>
        <p:nvPicPr>
          <p:cNvPr id="35843" name="Picture 3" descr="Fig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" b="66417"/>
          <a:stretch>
            <a:fillRect/>
          </a:stretch>
        </p:blipFill>
        <p:spPr bwMode="auto">
          <a:xfrm>
            <a:off x="457200" y="1447800"/>
            <a:ext cx="7772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12361"/>
              </p:ext>
            </p:extLst>
          </p:nvPr>
        </p:nvGraphicFramePr>
        <p:xfrm>
          <a:off x="457200" y="5321300"/>
          <a:ext cx="690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Equation" r:id="rId5" imgW="6908760" imgH="838080" progId="Equation.DSMT4">
                  <p:embed/>
                </p:oleObj>
              </mc:Choice>
              <mc:Fallback>
                <p:oleObj name="Equation" r:id="rId5" imgW="69087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21300"/>
                        <a:ext cx="690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-Y Connection V/I Relationships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19080"/>
              </p:ext>
            </p:extLst>
          </p:nvPr>
        </p:nvGraphicFramePr>
        <p:xfrm>
          <a:off x="468313" y="1268413"/>
          <a:ext cx="6986587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Equation" r:id="rId4" imgW="7264080" imgH="5410080" progId="Equation.DSMT4">
                  <p:embed/>
                </p:oleObj>
              </mc:Choice>
              <mc:Fallback>
                <p:oleObj name="Equation" r:id="rId4" imgW="7264080" imgH="541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6986587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Entrance Grounding</a:t>
            </a:r>
            <a:endParaRPr lang="en-US" dirty="0"/>
          </a:p>
        </p:txBody>
      </p:sp>
      <p:pic>
        <p:nvPicPr>
          <p:cNvPr id="87042" name="Picture 2" descr="https://www.osha.gov/dte/library/electrical/electrical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2" y="1447800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04448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Image: www.osha.gov/dte/library/electrical/electrical_10.gif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676400"/>
            <a:ext cx="1965603" cy="35394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We’ll </a:t>
            </a:r>
            <a:br>
              <a:rPr lang="en-US" dirty="0" smtClean="0"/>
            </a:br>
            <a:r>
              <a:rPr lang="en-US" dirty="0" smtClean="0"/>
              <a:t>talk more</a:t>
            </a:r>
            <a:br>
              <a:rPr lang="en-US" dirty="0" smtClean="0"/>
            </a:br>
            <a:r>
              <a:rPr lang="en-US" dirty="0" smtClean="0"/>
              <a:t>about</a:t>
            </a:r>
            <a:br>
              <a:rPr lang="en-US" dirty="0" smtClean="0"/>
            </a:br>
            <a:r>
              <a:rPr lang="en-US" dirty="0" smtClean="0"/>
              <a:t>grounding</a:t>
            </a:r>
            <a:br>
              <a:rPr lang="en-US" dirty="0" smtClean="0"/>
            </a:br>
            <a:r>
              <a:rPr lang="en-US" dirty="0" smtClean="0"/>
              <a:t>later in </a:t>
            </a:r>
            <a:br>
              <a:rPr lang="en-US" dirty="0" smtClean="0"/>
            </a:br>
            <a:r>
              <a:rPr lang="en-US" dirty="0" smtClean="0"/>
              <a:t>the semester</a:t>
            </a:r>
            <a:br>
              <a:rPr lang="en-US" dirty="0" smtClean="0"/>
            </a:br>
            <a:r>
              <a:rPr lang="en-US" dirty="0" smtClean="0"/>
              <a:t>when we</a:t>
            </a:r>
            <a:br>
              <a:rPr lang="en-US" dirty="0" smtClean="0"/>
            </a:br>
            <a:r>
              <a:rPr lang="en-US" dirty="0" smtClean="0"/>
              <a:t>cover faults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9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-Y Connection: Per Phase Model</a:t>
            </a:r>
          </a:p>
        </p:txBody>
      </p:sp>
      <p:pic>
        <p:nvPicPr>
          <p:cNvPr id="37891" name="Picture 3" descr="fig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1"/>
          <a:stretch>
            <a:fillRect/>
          </a:stretch>
        </p:blipFill>
        <p:spPr bwMode="auto">
          <a:xfrm>
            <a:off x="457200" y="128016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3810000"/>
            <a:ext cx="8097088" cy="262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Note: Connection introduces a 30 degree phase shift!</a:t>
            </a:r>
            <a:r>
              <a:rPr lang="en-US" altLang="en-US" dirty="0"/>
              <a:t>  </a:t>
            </a:r>
          </a:p>
          <a:p>
            <a:pPr eaLnBrk="1" hangingPunct="1">
              <a:spcBef>
                <a:spcPts val="0"/>
              </a:spcBef>
            </a:pPr>
            <a:endParaRPr lang="en-US" altLang="en-US" sz="1200" dirty="0"/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Common for transmission/distribution step-down since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there is a neutral on the low voltage side.</a:t>
            </a:r>
          </a:p>
          <a:p>
            <a:pPr eaLnBrk="1" hangingPunct="1">
              <a:spcBef>
                <a:spcPts val="0"/>
              </a:spcBef>
            </a:pPr>
            <a:endParaRPr lang="en-US" altLang="en-US" sz="1200" dirty="0"/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Even if a = 1 there is a </a:t>
            </a:r>
            <a:r>
              <a:rPr lang="en-US" altLang="en-US" sz="2800" dirty="0" err="1"/>
              <a:t>sqrt</a:t>
            </a:r>
            <a:r>
              <a:rPr lang="en-US" altLang="en-US" sz="2800" dirty="0"/>
              <a:t>(3) step-up ratio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Y-</a:t>
            </a:r>
            <a:r>
              <a:rPr lang="en-US" altLang="en-US" sz="4000" smtClean="0">
                <a:latin typeface="Symbol" pitchFamily="18" charset="2"/>
              </a:rPr>
              <a:t>D</a:t>
            </a:r>
            <a:r>
              <a:rPr lang="en-US" altLang="en-US" smtClean="0"/>
              <a:t> Connection: Per Phase Model</a:t>
            </a:r>
          </a:p>
        </p:txBody>
      </p:sp>
      <p:pic>
        <p:nvPicPr>
          <p:cNvPr id="38915" name="Picture 3" descr="fig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b="75043"/>
          <a:stretch>
            <a:fillRect/>
          </a:stretch>
        </p:blipFill>
        <p:spPr bwMode="auto">
          <a:xfrm>
            <a:off x="609600" y="1462087"/>
            <a:ext cx="73152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400" y="4108450"/>
            <a:ext cx="7367588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Exact opposite of the </a:t>
            </a:r>
            <a:r>
              <a:rPr lang="en-US" altLang="en-US" sz="2800" dirty="0">
                <a:latin typeface="Symbol" pitchFamily="18" charset="2"/>
              </a:rPr>
              <a:t>D</a:t>
            </a:r>
            <a:r>
              <a:rPr lang="en-US" altLang="en-US" sz="2800" dirty="0"/>
              <a:t>-Y connection, now with a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phase shift of -30 degrees.  </a:t>
            </a:r>
            <a:r>
              <a:rPr lang="en-US" altLang="en-US" dirty="0"/>
              <a:t>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Load Tap Changing Transformers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LTC transformers have tap ratios that can be varied to regulate bus voltages</a:t>
            </a:r>
          </a:p>
          <a:p>
            <a:pPr eaLnBrk="1" hangingPunct="1"/>
            <a:r>
              <a:rPr lang="en-US" altLang="en-US" dirty="0" smtClean="0"/>
              <a:t>The typical range of variation is </a:t>
            </a:r>
            <a:r>
              <a:rPr lang="en-US" altLang="en-US" dirty="0" smtClean="0">
                <a:sym typeface="Symbol" pitchFamily="18" charset="2"/>
              </a:rPr>
              <a:t>10% from the nominal values, usually in 33 discrete steps (0.0625% per step).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Because tap changing is a mechanical process, LTC transformers usually have a 30 second </a:t>
            </a:r>
            <a:r>
              <a:rPr lang="en-US" altLang="en-US" dirty="0" err="1" smtClean="0">
                <a:sym typeface="Symbol" pitchFamily="18" charset="2"/>
              </a:rPr>
              <a:t>deadband</a:t>
            </a:r>
            <a:r>
              <a:rPr lang="en-US" altLang="en-US" dirty="0" smtClean="0">
                <a:sym typeface="Symbol" pitchFamily="18" charset="2"/>
              </a:rPr>
              <a:t> to avoid repeated changes.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Unbalanced tap positions can cause "circulating </a:t>
            </a:r>
            <a:r>
              <a:rPr lang="en-US" altLang="en-US" dirty="0" err="1" smtClean="0">
                <a:sym typeface="Symbol" pitchFamily="18" charset="2"/>
              </a:rPr>
              <a:t>vars</a:t>
            </a:r>
            <a:r>
              <a:rPr lang="en-US" altLang="en-US" dirty="0" smtClean="0">
                <a:sym typeface="Symbol" pitchFamily="18" charset="2"/>
              </a:rPr>
              <a:t>"</a:t>
            </a: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LTCs and Circulating Vars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-19586"/>
          <a:stretch/>
        </p:blipFill>
        <p:spPr bwMode="auto">
          <a:xfrm>
            <a:off x="381000" y="1447800"/>
            <a:ext cx="73914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Shifting Transformers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Phase shifting transformers are used to control the phase angle across the transformer</a:t>
            </a:r>
          </a:p>
          <a:p>
            <a:pPr lvl="1" eaLnBrk="1" hangingPunct="1"/>
            <a:r>
              <a:rPr lang="en-US" altLang="en-US" dirty="0" smtClean="0"/>
              <a:t>Also called phase angle regulators (PARs) or quadrature booster transformers</a:t>
            </a:r>
          </a:p>
          <a:p>
            <a:pPr eaLnBrk="1" hangingPunct="1"/>
            <a:r>
              <a:rPr lang="en-US" altLang="en-US" dirty="0" smtClean="0"/>
              <a:t>Since power flow through the transformer depends upon phase angle, this allows the transformer to regulate the power flow </a:t>
            </a:r>
            <a:br>
              <a:rPr lang="en-US" altLang="en-US" dirty="0" smtClean="0"/>
            </a:br>
            <a:r>
              <a:rPr lang="en-US" altLang="en-US" dirty="0" smtClean="0"/>
              <a:t>through the transformer</a:t>
            </a:r>
          </a:p>
          <a:p>
            <a:pPr eaLnBrk="1" hangingPunct="1"/>
            <a:r>
              <a:rPr lang="en-US" altLang="en-US" dirty="0" smtClean="0"/>
              <a:t>Phase shifters can be used to</a:t>
            </a:r>
            <a:br>
              <a:rPr lang="en-US" altLang="en-US" dirty="0" smtClean="0"/>
            </a:br>
            <a:r>
              <a:rPr lang="en-US" altLang="en-US" dirty="0" smtClean="0"/>
              <a:t>prevent inadvertent "loop </a:t>
            </a:r>
            <a:br>
              <a:rPr lang="en-US" altLang="en-US" dirty="0" smtClean="0"/>
            </a:br>
            <a:r>
              <a:rPr lang="en-US" altLang="en-US" dirty="0" smtClean="0"/>
              <a:t>flow" and to prevent line overloads.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7042" name="Picture 2" descr="https://upload.wikimedia.org/wikipedia/commons/thumb/d/d1/Qb-3ph.svg/750px-Qb-3p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24840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en.wikipedia.org/wiki/</a:t>
            </a:r>
            <a:r>
              <a:rPr lang="en-US" sz="1200" dirty="0" err="1" smtClean="0"/>
              <a:t>Quadrature_booster</a:t>
            </a:r>
            <a:r>
              <a:rPr lang="en-US" sz="1200" dirty="0"/>
              <a:t>#/media/File:Qb-3ph.svg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Phase Shifter Example 3.13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201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Autotransformers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Autotransformers are transformers in which the primary and secondary windings are coupled magnetically </a:t>
            </a:r>
            <a:r>
              <a:rPr lang="en-US" altLang="en-US" dirty="0" smtClean="0">
                <a:solidFill>
                  <a:srgbClr val="FF3300"/>
                </a:solidFill>
              </a:rPr>
              <a:t>and electrically</a:t>
            </a:r>
            <a:r>
              <a:rPr lang="en-US" altLang="en-US" dirty="0" smtClean="0"/>
              <a:t>.  </a:t>
            </a:r>
          </a:p>
          <a:p>
            <a:pPr eaLnBrk="1" hangingPunct="1"/>
            <a:r>
              <a:rPr lang="en-US" altLang="en-US" dirty="0" smtClean="0"/>
              <a:t>This results in lower cost, and smaller size and weight.</a:t>
            </a:r>
          </a:p>
          <a:p>
            <a:pPr eaLnBrk="1" hangingPunct="1"/>
            <a:r>
              <a:rPr lang="en-US" altLang="en-US" dirty="0" smtClean="0"/>
              <a:t>The key disadvantage is loss of electrical isolation between the voltage levels.   Hence auto-transformers are not used when a is large.  For example in stepping down 7160/240 V we do not </a:t>
            </a:r>
            <a:r>
              <a:rPr lang="en-US" altLang="en-US" dirty="0" smtClean="0">
                <a:solidFill>
                  <a:srgbClr val="FF3300"/>
                </a:solidFill>
              </a:rPr>
              <a:t>ever</a:t>
            </a:r>
            <a:r>
              <a:rPr lang="en-US" altLang="en-US" dirty="0" smtClean="0"/>
              <a:t> want 7160 on the low side!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Calculations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276600"/>
          </a:xfrm>
        </p:spPr>
        <p:txBody>
          <a:bodyPr/>
          <a:lstStyle/>
          <a:p>
            <a:r>
              <a:rPr lang="en-US" altLang="en-US" dirty="0" smtClean="0"/>
              <a:t>A key problem in analyzing power systems is the large number of transformers.  </a:t>
            </a:r>
          </a:p>
          <a:p>
            <a:pPr lvl="1"/>
            <a:r>
              <a:rPr lang="en-US" altLang="en-US" dirty="0" smtClean="0"/>
              <a:t>It would be very difficult to continually have to refer impedances to the different sides of the transformers</a:t>
            </a:r>
          </a:p>
          <a:p>
            <a:r>
              <a:rPr lang="en-US" altLang="en-US" dirty="0" smtClean="0"/>
              <a:t>This problem is avoided by a normalization of all variables.</a:t>
            </a:r>
          </a:p>
          <a:p>
            <a:r>
              <a:rPr lang="en-US" altLang="en-US" dirty="0" smtClean="0"/>
              <a:t>This normalization is known as per unit analysis.  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34161"/>
              </p:ext>
            </p:extLst>
          </p:nvPr>
        </p:nvGraphicFramePr>
        <p:xfrm>
          <a:off x="533400" y="45720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4" imgW="6400800" imgH="901700" progId="Equation.DSMT4">
                  <p:embed/>
                </p:oleObj>
              </mc:Choice>
              <mc:Fallback>
                <p:oleObj name="Equation" r:id="rId4" imgW="64008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Conversion Procedure, 1</a:t>
            </a:r>
            <a:r>
              <a:rPr lang="en-US" altLang="en-US" smtClean="0">
                <a:latin typeface="Symbol" pitchFamily="18" charset="2"/>
              </a:rPr>
              <a:t>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229600" cy="3733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Pick a 1</a:t>
            </a:r>
            <a:r>
              <a:rPr lang="en-US" altLang="en-US" dirty="0" smtClean="0">
                <a:latin typeface="Symbol" pitchFamily="18" charset="2"/>
              </a:rPr>
              <a:t>f</a:t>
            </a:r>
            <a:r>
              <a:rPr lang="en-US" altLang="en-US" dirty="0" smtClean="0"/>
              <a:t> VA base for the entire system, S</a:t>
            </a:r>
            <a:r>
              <a:rPr lang="en-US" altLang="en-US" baseline="-25000" dirty="0" smtClean="0"/>
              <a:t>B</a:t>
            </a:r>
            <a:endParaRPr lang="en-US" altLang="en-US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Pick a voltage base for each different voltage level, V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.  Voltage bases are related by transformer turns ratios.  Voltages are line to neutral.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Calculate the impedance base, Z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= (V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/S</a:t>
            </a:r>
            <a:r>
              <a:rPr lang="en-US" altLang="en-US" baseline="-25000" dirty="0" smtClean="0"/>
              <a:t>B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Calculate the current base, I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 = V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/Z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Convert actual values to per unit</a:t>
            </a:r>
          </a:p>
          <a:p>
            <a:pPr marL="533400" indent="-533400"/>
            <a:endParaRPr lang="en-US" altLang="en-US" baseline="-25000" dirty="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7789248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Note, per unit conversion on affects magnitudes, not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the angles.  Also, per unit quantities no longer have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units (i.e., a voltage is 1.0 </a:t>
            </a:r>
            <a:r>
              <a:rPr lang="en-US" altLang="en-US" sz="2800" dirty="0" err="1">
                <a:solidFill>
                  <a:schemeClr val="accent4"/>
                </a:solidFill>
              </a:rPr>
              <a:t>p.u</a:t>
            </a:r>
            <a:r>
              <a:rPr lang="en-US" altLang="en-US" sz="2800" dirty="0">
                <a:solidFill>
                  <a:schemeClr val="accent4"/>
                </a:solidFill>
              </a:rPr>
              <a:t>., not 1 </a:t>
            </a:r>
            <a:r>
              <a:rPr lang="en-US" altLang="en-US" sz="2800" dirty="0" err="1">
                <a:solidFill>
                  <a:schemeClr val="accent4"/>
                </a:solidFill>
              </a:rPr>
              <a:t>p.u</a:t>
            </a:r>
            <a:r>
              <a:rPr lang="en-US" altLang="en-US" sz="2800" dirty="0">
                <a:solidFill>
                  <a:schemeClr val="accent4"/>
                </a:solidFill>
              </a:rPr>
              <a:t>. volts)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Solution Procedure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Convert to per unit (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.) (many problems are already in per unit)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Solve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Convert back to actual as necessary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Example</a:t>
            </a:r>
          </a:p>
        </p:txBody>
      </p:sp>
      <p:pic>
        <p:nvPicPr>
          <p:cNvPr id="52227" name="Picture 3" descr="Fig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3529" b="76768"/>
          <a:stretch>
            <a:fillRect/>
          </a:stretch>
        </p:blipFill>
        <p:spPr bwMode="auto">
          <a:xfrm>
            <a:off x="609600" y="3400926"/>
            <a:ext cx="69484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407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Solve for the current, load voltage and load power </a:t>
            </a:r>
          </a:p>
          <a:p>
            <a:pPr eaLnBrk="1" hangingPunct="1"/>
            <a:r>
              <a:rPr lang="en-US" altLang="en-US" sz="2800" dirty="0"/>
              <a:t>in the circuit shown below using per unit analysis </a:t>
            </a:r>
          </a:p>
          <a:p>
            <a:pPr eaLnBrk="1" hangingPunct="1"/>
            <a:r>
              <a:rPr lang="en-US" altLang="en-US" sz="2800" dirty="0"/>
              <a:t>with an S</a:t>
            </a:r>
            <a:r>
              <a:rPr lang="en-US" altLang="en-US" sz="2800" baseline="-25000" dirty="0"/>
              <a:t>B </a:t>
            </a:r>
            <a:r>
              <a:rPr lang="en-US" altLang="en-US" sz="2800" dirty="0">
                <a:latin typeface="Times" charset="0"/>
              </a:rPr>
              <a:t>of 100 MVA, and voltage bases of 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8 kV, 80 kV  and 16 kV.   </a:t>
            </a:r>
            <a:endParaRPr lang="en-US" altLang="en-US" sz="2800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90800" y="5837989"/>
            <a:ext cx="2443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Original Circuit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Example, cont’d</a:t>
            </a:r>
          </a:p>
        </p:txBody>
      </p:sp>
      <p:pic>
        <p:nvPicPr>
          <p:cNvPr id="53251" name="Picture 3" descr="Fig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5882" b="76768"/>
          <a:stretch>
            <a:fillRect/>
          </a:stretch>
        </p:blipFill>
        <p:spPr bwMode="auto">
          <a:xfrm>
            <a:off x="4800600" y="13716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5857"/>
              </p:ext>
            </p:extLst>
          </p:nvPr>
        </p:nvGraphicFramePr>
        <p:xfrm>
          <a:off x="457200" y="1280160"/>
          <a:ext cx="4165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Equation" r:id="rId5" imgW="4165600" imgH="2971800" progId="Equation.DSMT4">
                  <p:embed/>
                </p:oleObj>
              </mc:Choice>
              <mc:Fallback>
                <p:oleObj name="Equation" r:id="rId5" imgW="4165600" imgH="297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4165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5" descr="Fig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533400" y="4400550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2778125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in per unit. 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 Unit Example, cont’d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57558"/>
              </p:ext>
            </p:extLst>
          </p:nvPr>
        </p:nvGraphicFramePr>
        <p:xfrm>
          <a:off x="457200" y="2882900"/>
          <a:ext cx="7518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Equation" r:id="rId4" imgW="7518400" imgH="3594100" progId="Equation.DSMT4">
                  <p:embed/>
                </p:oleObj>
              </mc:Choice>
              <mc:Fallback>
                <p:oleObj name="Equation" r:id="rId4" imgW="7518400" imgH="359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82900"/>
                        <a:ext cx="75184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6" name="Picture 4" descr="Fig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457200" y="1447800"/>
            <a:ext cx="3276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3231</TotalTime>
  <Words>1248</Words>
  <Application>Microsoft Office PowerPoint</Application>
  <PresentationFormat>On-screen Show (4:3)</PresentationFormat>
  <Paragraphs>212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 476  Power System Analysis</vt:lpstr>
      <vt:lpstr>Announcements</vt:lpstr>
      <vt:lpstr>Service Entrance Grounding</vt:lpstr>
      <vt:lpstr>Per Unit Calculations</vt:lpstr>
      <vt:lpstr>Per Unit Conversion Procedure, 1f</vt:lpstr>
      <vt:lpstr>Per Unit Solution Procedure</vt:lpstr>
      <vt:lpstr>Per Unit Example</vt:lpstr>
      <vt:lpstr>Per Unit Example, cont’d</vt:lpstr>
      <vt:lpstr>Per Unit Example, cont’d</vt:lpstr>
      <vt:lpstr>Per Unit Example, cont’d</vt:lpstr>
      <vt:lpstr>Three Phase Per Unit</vt:lpstr>
      <vt:lpstr>Three Phase Per Unit, cont'd</vt:lpstr>
      <vt:lpstr>Three Phase Per Unit Example</vt:lpstr>
      <vt:lpstr>3f Per Unit Example, cont'd</vt:lpstr>
      <vt:lpstr>3f Per Unit Example, cont'd</vt:lpstr>
      <vt:lpstr>3f Per Unit Example 2</vt:lpstr>
      <vt:lpstr>Per Unit Change of MVA Base</vt:lpstr>
      <vt:lpstr>Per Unit Change of Base Example</vt:lpstr>
      <vt:lpstr>Transformer Reactance</vt:lpstr>
      <vt:lpstr>Three Phase Transformers</vt:lpstr>
      <vt:lpstr>3f Transformer Interconnections</vt:lpstr>
      <vt:lpstr>Y-Y Connection</vt:lpstr>
      <vt:lpstr>Y-Y Connection: 3f Detailed Model</vt:lpstr>
      <vt:lpstr>Y-Y Connection: Per Phase Model</vt:lpstr>
      <vt:lpstr>D-D Connection</vt:lpstr>
      <vt:lpstr>D-D Connection: 3f Detailed Model</vt:lpstr>
      <vt:lpstr>D-D Connection: Per Phase Model</vt:lpstr>
      <vt:lpstr>D-Y Connection</vt:lpstr>
      <vt:lpstr>D-Y Connection V/I Relationships</vt:lpstr>
      <vt:lpstr>D-Y Connection: Per Phase Model</vt:lpstr>
      <vt:lpstr>Y-D Connection: Per Phase Model</vt:lpstr>
      <vt:lpstr>Load Tap Changing Transformers</vt:lpstr>
      <vt:lpstr>LTCs and Circulating Vars</vt:lpstr>
      <vt:lpstr>Phase Shifting Transformers</vt:lpstr>
      <vt:lpstr>Phase Shifter Example 3.13</vt:lpstr>
      <vt:lpstr>Autotransformers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iyke</cp:lastModifiedBy>
  <cp:revision>283</cp:revision>
  <cp:lastPrinted>2011-08-22T16:49:24Z</cp:lastPrinted>
  <dcterms:created xsi:type="dcterms:W3CDTF">2000-05-11T14:27:08Z</dcterms:created>
  <dcterms:modified xsi:type="dcterms:W3CDTF">2016-09-23T05:03:59Z</dcterms:modified>
</cp:coreProperties>
</file>